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0" r:id="rId4"/>
    <p:sldId id="271" r:id="rId5"/>
    <p:sldId id="273" r:id="rId6"/>
    <p:sldId id="275" r:id="rId7"/>
    <p:sldId id="283" r:id="rId8"/>
    <p:sldId id="274" r:id="rId9"/>
    <p:sldId id="260" r:id="rId10"/>
    <p:sldId id="277" r:id="rId11"/>
    <p:sldId id="278" r:id="rId12"/>
    <p:sldId id="279" r:id="rId13"/>
    <p:sldId id="280" r:id="rId14"/>
    <p:sldId id="281" r:id="rId15"/>
    <p:sldId id="282" r:id="rId16"/>
    <p:sldId id="264" r:id="rId17"/>
    <p:sldId id="284" r:id="rId18"/>
    <p:sldId id="287" r:id="rId19"/>
    <p:sldId id="288" r:id="rId20"/>
    <p:sldId id="289" r:id="rId21"/>
    <p:sldId id="290" r:id="rId22"/>
    <p:sldId id="286" r:id="rId23"/>
    <p:sldId id="285" r:id="rId24"/>
    <p:sldId id="266" r:id="rId25"/>
    <p:sldId id="267" r:id="rId26"/>
    <p:sldId id="291" r:id="rId27"/>
    <p:sldId id="269" r:id="rId2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9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orient="horz" pos="2958" userDrawn="1">
          <p15:clr>
            <a:srgbClr val="A4A3A4"/>
          </p15:clr>
        </p15:guide>
        <p15:guide id="4" orient="horz" pos="667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894" userDrawn="1">
          <p15:clr>
            <a:srgbClr val="A4A3A4"/>
          </p15:clr>
        </p15:guide>
        <p15:guide id="7" pos="3765" userDrawn="1">
          <p15:clr>
            <a:srgbClr val="A4A3A4"/>
          </p15:clr>
        </p15:guide>
        <p15:guide id="8" orient="horz" pos="3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727" autoAdjust="0"/>
  </p:normalViewPr>
  <p:slideViewPr>
    <p:cSldViewPr snapToGrid="0" snapToObjects="1">
      <p:cViewPr varScale="1">
        <p:scale>
          <a:sx n="146" d="100"/>
          <a:sy n="146" d="100"/>
        </p:scale>
        <p:origin x="115" y="427"/>
      </p:cViewPr>
      <p:guideLst>
        <p:guide pos="249"/>
        <p:guide pos="5465"/>
        <p:guide orient="horz" pos="2958"/>
        <p:guide orient="horz" pos="667"/>
        <p:guide pos="2880"/>
        <p:guide orient="horz" pos="894"/>
        <p:guide pos="3765"/>
        <p:guide orient="horz" pos="3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75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AD946-A7CE-9FD1-05A1-E700DEAB7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7357B9-B758-F03C-2423-04B728249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8C530-7229-596C-BB7B-AFB93011D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4FCB9-453D-E9F9-DE68-55E3146A3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7D5B2-A1DE-2B27-BA72-04420B72F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10EE6-9BC8-F49F-0EDE-91C9B4A24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302647-0588-14C0-D32A-984279C59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0395E-48C7-D961-327C-AA8296D29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40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E1381-1932-B990-A958-1F57634F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1F6CB5-0323-8B9E-8C99-C3709F97C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9983A3-7520-8556-2362-3C4057F38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9057A-1216-5173-C153-E36E30DA0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8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1CF27-CE50-2DD8-9CE5-C56B0D2F2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6E47D2-35B6-81C1-E404-811BB84BF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3C2C2-9260-559A-96EB-3ADFDD4D3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1A743-BAF2-DA09-D091-51CEB79A22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8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F7EB2-3B56-DB1D-9E50-39761898F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0AC0D1-F61E-3440-7D6A-8FCE8CC3A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785901-0117-3F44-AACF-B6FB28708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BB532-FAD2-C33D-6B3A-992E56D5F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70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A164A-7523-7DEB-456D-9F833AC2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59938-973C-D504-982A-1DA535057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AC268E-3D34-F836-D0DB-0926457B8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EEE46-6F71-F111-4360-660F7D530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14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E8192-5B8B-B457-962F-08D34E7BE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9E60F-BF51-D966-B7E9-988D96893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EDCADE-2F83-A95E-B3ED-BD2B888CE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56670-7DEE-4C7C-35FE-BF70AFBC7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2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91E64-A8BD-7E94-1AB8-1B913F7F0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D452D7-60F4-8C42-A253-81E518ECC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494EA-829A-6F85-7E8D-4F17A8043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E25E8-094D-551B-209C-F70532FE0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90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CB994-F824-9E4E-B7F2-089B8D829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9BB89-860D-3CA6-B28E-DD073A7A4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983D1B-29A0-4B06-1F0B-CE2E7E8C5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703EF-4179-EFC3-38C2-FD8B4D017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BDCEC-0899-E1BA-06BA-92F7725C6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10141-79F0-FFB9-2C80-FF85555ED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3AC56-D0D4-D0CC-747C-1608FE5D21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DF047-EB9E-FB18-B33A-A99044A76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6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D6E33-D45C-5D71-74D8-F80F5825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7131AA-8647-02D4-8A44-55313A45A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54784-6BF0-583C-2DFE-1749507A1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EB95A-A00A-4F02-A3B4-799DE1410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9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E3D43-2928-BB79-4547-29FB60EF4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5DA879-E219-A197-FD40-C5A669AF3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D9868-71BA-9988-20EC-285D8D454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C6298-02F3-A363-2A15-96B412226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8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FE266-5DDF-18EA-A9E5-4D0BD9108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F7DE1-B41C-779D-A611-52D0CA5AE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2F9C5-A334-26BE-E00D-4CE8355AD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0FC0E-86E5-D64F-6747-9396FA116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AB89D-7CC8-5A18-68A2-540915C59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17FDE7-46A9-8939-F613-E505B452B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8AB923-3664-F7A3-8516-A7F4C5546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9E35E-D387-25BD-292C-364881D67C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61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35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228600" indent="-2286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50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D5F54-9B7B-B6E1-CCA3-B61A48F5C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D37B7B-D7D7-8D77-AAAE-F7AF5184B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4AD5A5-F929-E726-E5AE-4C85BCC13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09226-6EEA-D6F9-3109-0ABEDD17F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7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96EB6-375A-192F-4F24-2E8579390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75A271-3163-7AEC-154E-C0BBBA64D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2887CE-5217-0FFB-B129-E1BF03C0D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4E5EC-F1F3-CB6E-9E62-27D915233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5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2E3D9-92CF-5848-6D5D-C091B50BA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8A529-DEB5-3D53-ED35-1D2EEE986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9420B-FBEC-DD4B-6A3C-F9CD3E545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B35C8-8649-1B0B-096C-B1D7B0DC1A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3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39D3B-2BC9-E799-0C60-D2097F279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34E28B-05C4-F7C8-DB3F-F6EF4CDF8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E4DC9-EB3C-5B8B-27B4-C0B8C47F7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EEFE4-5BCB-2C24-AF54-61899FCE4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ABABC-A746-552E-3977-186D0B6D0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5C3C8-0252-CAFB-7AFE-A563B3CAC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143B8-1A03-039A-B43B-068F5EAA5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88BFF-64F1-8D0D-578B-248F56BD7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5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143B342-3CCB-CEC6-F3E2-1F11905E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3"/>
          <p:cNvSpPr/>
          <p:nvPr/>
        </p:nvSpPr>
        <p:spPr>
          <a:xfrm>
            <a:off x="476250" y="476250"/>
            <a:ext cx="1905000" cy="370176"/>
          </a:xfrm>
          <a:prstGeom prst="rect">
            <a:avLst/>
          </a:prstGeom>
          <a:noFill/>
          <a:ln/>
        </p:spPr>
      </p:sp>
      <p:sp>
        <p:nvSpPr>
          <p:cNvPr id="7" name="Shape 5"/>
          <p:cNvSpPr/>
          <p:nvPr/>
        </p:nvSpPr>
        <p:spPr>
          <a:xfrm>
            <a:off x="925927" y="541658"/>
            <a:ext cx="1455322" cy="228927"/>
          </a:xfrm>
          <a:prstGeom prst="rect">
            <a:avLst/>
          </a:prstGeom>
          <a:noFill/>
          <a:ln/>
        </p:spPr>
      </p:sp>
      <p:sp>
        <p:nvSpPr>
          <p:cNvPr id="8" name="Shape 6"/>
          <p:cNvSpPr/>
          <p:nvPr/>
        </p:nvSpPr>
        <p:spPr>
          <a:xfrm>
            <a:off x="476248" y="476248"/>
            <a:ext cx="336518" cy="336518"/>
          </a:xfrm>
          <a:prstGeom prst="rect">
            <a:avLst/>
          </a:prstGeom>
          <a:solidFill>
            <a:srgbClr val="FFDD00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310" y="614780"/>
            <a:ext cx="4040955" cy="3685777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435" y="783472"/>
            <a:ext cx="4312627" cy="4002977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49" y="812772"/>
            <a:ext cx="336518" cy="33652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681" y="553979"/>
            <a:ext cx="219468" cy="163710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7702" y="574167"/>
            <a:ext cx="169803" cy="18184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0850" y="574167"/>
            <a:ext cx="264053" cy="181840"/>
          </a:xfrm>
          <a:prstGeom prst="rect">
            <a:avLst/>
          </a:prstGeom>
        </p:spPr>
      </p:pic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6921" y="574167"/>
            <a:ext cx="151363" cy="181840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294" y="574167"/>
            <a:ext cx="169803" cy="181840"/>
          </a:xfrm>
          <a:prstGeom prst="rect">
            <a:avLst/>
          </a:prstGeom>
        </p:spPr>
      </p:pic>
      <p:pic>
        <p:nvPicPr>
          <p:cNvPr id="17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613" y="574167"/>
            <a:ext cx="162120" cy="182865"/>
          </a:xfrm>
          <a:prstGeom prst="rect">
            <a:avLst/>
          </a:prstGeom>
        </p:spPr>
      </p:pic>
      <p:pic>
        <p:nvPicPr>
          <p:cNvPr id="18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2314" y="574172"/>
            <a:ext cx="147265" cy="181840"/>
          </a:xfrm>
          <a:prstGeom prst="rect">
            <a:avLst/>
          </a:prstGeom>
        </p:spPr>
      </p:pic>
      <p:pic>
        <p:nvPicPr>
          <p:cNvPr id="19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9556" y="574172"/>
            <a:ext cx="151619" cy="181840"/>
          </a:xfrm>
          <a:prstGeom prst="rect">
            <a:avLst/>
          </a:prstGeom>
        </p:spPr>
      </p:pic>
      <p:pic>
        <p:nvPicPr>
          <p:cNvPr id="20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0861" y="523214"/>
            <a:ext cx="126264" cy="232807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384041" y="1428750"/>
            <a:ext cx="6481763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en-US" sz="2700" b="1" dirty="0">
                <a:solidFill>
                  <a:srgbClr val="000000">
                    <a:alpha val="99000"/>
                  </a:srgbClr>
                </a:solidFill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БИЛЕТНАЯ СИСТЕМА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2" name="Text 8"/>
          <p:cNvSpPr/>
          <p:nvPr/>
        </p:nvSpPr>
        <p:spPr>
          <a:xfrm>
            <a:off x="384041" y="2043113"/>
            <a:ext cx="2647950" cy="2714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142"/>
              </a:lnSpc>
              <a:buNone/>
            </a:pPr>
            <a:r>
              <a:rPr lang="en-US" sz="180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КАНАЛЫ ПРОДАЖ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9"/>
          <p:cNvSpPr/>
          <p:nvPr/>
        </p:nvSpPr>
        <p:spPr>
          <a:xfrm>
            <a:off x="391726" y="2700338"/>
            <a:ext cx="2066925" cy="2714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142"/>
              </a:lnSpc>
              <a:buNone/>
            </a:pPr>
            <a:r>
              <a:rPr lang="en-US" sz="180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ИНТЕГРАЦИИ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0"/>
          <p:cNvSpPr/>
          <p:nvPr/>
        </p:nvSpPr>
        <p:spPr>
          <a:xfrm>
            <a:off x="384041" y="2371725"/>
            <a:ext cx="2419350" cy="2714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142"/>
              </a:lnSpc>
              <a:buNone/>
            </a:pPr>
            <a:r>
              <a:rPr lang="en-US" sz="180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ВОЗМОЖНОСТИ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1"/>
          <p:cNvSpPr/>
          <p:nvPr/>
        </p:nvSpPr>
        <p:spPr>
          <a:xfrm>
            <a:off x="391726" y="4030435"/>
            <a:ext cx="4167188" cy="6830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ru-RU" sz="1200" kern="0" spc="29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Демонстрация возможностей билетной системы Платежка. Поиск путей и ее применение в городской инфраструктуре.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E1ED5-D33B-1A0E-F683-39EB1C452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F632F932-7D34-6424-06CB-CD100FAE80AA}"/>
              </a:ext>
            </a:extLst>
          </p:cNvPr>
          <p:cNvSpPr/>
          <p:nvPr/>
        </p:nvSpPr>
        <p:spPr>
          <a:xfrm>
            <a:off x="476250" y="1019175"/>
            <a:ext cx="4767263" cy="547688"/>
          </a:xfrm>
          <a:prstGeom prst="rect">
            <a:avLst/>
          </a:prstGeom>
          <a:noFill/>
          <a:ln/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D7C3F0C1-E5E9-D1FD-7472-163F22145D8B}"/>
              </a:ext>
            </a:extLst>
          </p:cNvPr>
          <p:cNvSpPr/>
          <p:nvPr/>
        </p:nvSpPr>
        <p:spPr>
          <a:xfrm>
            <a:off x="399410" y="476250"/>
            <a:ext cx="81867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САЙТ </a:t>
            </a:r>
            <a:r>
              <a:rPr lang="en-US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OPLAT.ONLINE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3" name="Text 7">
            <a:extLst>
              <a:ext uri="{FF2B5EF4-FFF2-40B4-BE49-F238E27FC236}">
                <a16:creationId xmlns:a16="http://schemas.microsoft.com/office/drawing/2014/main" id="{21CF24F4-250A-5FEA-619B-FEB4ADD77EA5}"/>
              </a:ext>
            </a:extLst>
          </p:cNvPr>
          <p:cNvSpPr/>
          <p:nvPr/>
        </p:nvSpPr>
        <p:spPr>
          <a:xfrm>
            <a:off x="399410" y="1065279"/>
            <a:ext cx="5224463" cy="195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Выбор мероприятия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B0CCA402-3E76-6444-5376-B14491C48BE3}"/>
              </a:ext>
            </a:extLst>
          </p:cNvPr>
          <p:cNvSpPr/>
          <p:nvPr/>
        </p:nvSpPr>
        <p:spPr>
          <a:xfrm>
            <a:off x="399411" y="1419225"/>
            <a:ext cx="2199106" cy="1127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странице выбранной площадки пользователь может ознакомиться со списком доступных мероприятий и выбрать нужное.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DBE75A-E0D8-9B24-33F5-8E4CF4372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516" y="1419225"/>
            <a:ext cx="6545484" cy="3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8F54E-8729-6014-3694-F584B2528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7BB5EE56-7312-65B2-6326-A0766B7D37C1}"/>
              </a:ext>
            </a:extLst>
          </p:cNvPr>
          <p:cNvSpPr/>
          <p:nvPr/>
        </p:nvSpPr>
        <p:spPr>
          <a:xfrm>
            <a:off x="476250" y="1019175"/>
            <a:ext cx="4767263" cy="547688"/>
          </a:xfrm>
          <a:prstGeom prst="rect">
            <a:avLst/>
          </a:prstGeom>
          <a:noFill/>
          <a:ln/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30B0BB71-766A-BCFC-BA4D-ED92308346F5}"/>
              </a:ext>
            </a:extLst>
          </p:cNvPr>
          <p:cNvSpPr/>
          <p:nvPr/>
        </p:nvSpPr>
        <p:spPr>
          <a:xfrm>
            <a:off x="399410" y="476250"/>
            <a:ext cx="81867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САЙТ </a:t>
            </a:r>
            <a:r>
              <a:rPr lang="en-US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OPLAT.ONLINE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3" name="Text 7">
            <a:extLst>
              <a:ext uri="{FF2B5EF4-FFF2-40B4-BE49-F238E27FC236}">
                <a16:creationId xmlns:a16="http://schemas.microsoft.com/office/drawing/2014/main" id="{E6BB132D-997F-4D9D-F4C2-76EC40804B81}"/>
              </a:ext>
            </a:extLst>
          </p:cNvPr>
          <p:cNvSpPr/>
          <p:nvPr/>
        </p:nvSpPr>
        <p:spPr>
          <a:xfrm>
            <a:off x="399410" y="1065279"/>
            <a:ext cx="5224463" cy="195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Выбор билетов и услуг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53754170-B89E-CBF1-943D-06FDE01F8ADE}"/>
              </a:ext>
            </a:extLst>
          </p:cNvPr>
          <p:cNvSpPr/>
          <p:nvPr/>
        </p:nvSpPr>
        <p:spPr>
          <a:xfrm>
            <a:off x="399410" y="1419225"/>
            <a:ext cx="2276883" cy="1127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выбранном мероприятии пользователь может оформить билеты и при необходимости добавить дополнительные услуги, такие как прокат или заточка коньков.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386D8B-E346-E776-F4A6-78CDDED40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294" y="1419225"/>
            <a:ext cx="6467706" cy="327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318DE-73FE-83F9-249B-115FF700F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E05F232E-AB29-5B03-2843-B6A8B68FC2CA}"/>
              </a:ext>
            </a:extLst>
          </p:cNvPr>
          <p:cNvSpPr/>
          <p:nvPr/>
        </p:nvSpPr>
        <p:spPr>
          <a:xfrm>
            <a:off x="476250" y="1019175"/>
            <a:ext cx="4767263" cy="547688"/>
          </a:xfrm>
          <a:prstGeom prst="rect">
            <a:avLst/>
          </a:prstGeom>
          <a:noFill/>
          <a:ln/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B653CB7A-9977-95A1-7672-75140E3B1F46}"/>
              </a:ext>
            </a:extLst>
          </p:cNvPr>
          <p:cNvSpPr/>
          <p:nvPr/>
        </p:nvSpPr>
        <p:spPr>
          <a:xfrm>
            <a:off x="399410" y="476250"/>
            <a:ext cx="81867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САЙТ </a:t>
            </a:r>
            <a:r>
              <a:rPr lang="en-US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OPLAT.ONLINE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3" name="Text 7">
            <a:extLst>
              <a:ext uri="{FF2B5EF4-FFF2-40B4-BE49-F238E27FC236}">
                <a16:creationId xmlns:a16="http://schemas.microsoft.com/office/drawing/2014/main" id="{A7DB8F6E-9BFF-B34F-6F4E-FA32E8BE65E2}"/>
              </a:ext>
            </a:extLst>
          </p:cNvPr>
          <p:cNvSpPr/>
          <p:nvPr/>
        </p:nvSpPr>
        <p:spPr>
          <a:xfrm>
            <a:off x="399410" y="1065279"/>
            <a:ext cx="5224463" cy="195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Прокат коньков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C605A235-C9E6-FB09-ACB8-312B672EC0E7}"/>
              </a:ext>
            </a:extLst>
          </p:cNvPr>
          <p:cNvSpPr/>
          <p:nvPr/>
        </p:nvSpPr>
        <p:spPr>
          <a:xfrm>
            <a:off x="399410" y="1419224"/>
            <a:ext cx="2283153" cy="32766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оформлении проката коньков пользователь может выбрать тип (фигурные или хоккейные) и подходящий размер. </a:t>
            </a:r>
          </a:p>
          <a:p>
            <a:pPr marL="0" indent="0" algn="l">
              <a:buNone/>
            </a:pP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списке также отображается доступное количество коньков для каждого варианта.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772F5-52D2-11E3-525B-E36E74646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564" y="1419226"/>
            <a:ext cx="6461436" cy="32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BA91-FB01-5A0E-1DB8-7DD0B0A2A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41418600-A2B5-92A6-0E0F-32A89BF65F83}"/>
              </a:ext>
            </a:extLst>
          </p:cNvPr>
          <p:cNvSpPr/>
          <p:nvPr/>
        </p:nvSpPr>
        <p:spPr>
          <a:xfrm>
            <a:off x="476250" y="1019175"/>
            <a:ext cx="4767263" cy="547688"/>
          </a:xfrm>
          <a:prstGeom prst="rect">
            <a:avLst/>
          </a:prstGeom>
          <a:noFill/>
          <a:ln/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A30CB905-4CDB-E526-B619-321E7D12C84A}"/>
              </a:ext>
            </a:extLst>
          </p:cNvPr>
          <p:cNvSpPr/>
          <p:nvPr/>
        </p:nvSpPr>
        <p:spPr>
          <a:xfrm>
            <a:off x="399410" y="476250"/>
            <a:ext cx="81867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САЙТ </a:t>
            </a:r>
            <a:r>
              <a:rPr lang="en-US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OPLAT.ONLINE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3" name="Text 7">
            <a:extLst>
              <a:ext uri="{FF2B5EF4-FFF2-40B4-BE49-F238E27FC236}">
                <a16:creationId xmlns:a16="http://schemas.microsoft.com/office/drawing/2014/main" id="{F8BF0126-B12D-4754-7A1E-72EEF4CE9002}"/>
              </a:ext>
            </a:extLst>
          </p:cNvPr>
          <p:cNvSpPr/>
          <p:nvPr/>
        </p:nvSpPr>
        <p:spPr>
          <a:xfrm>
            <a:off x="399410" y="1065279"/>
            <a:ext cx="5224463" cy="195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Согласие с условиями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910F925D-5FF6-E05D-A0DE-AC989E229921}"/>
              </a:ext>
            </a:extLst>
          </p:cNvPr>
          <p:cNvSpPr/>
          <p:nvPr/>
        </p:nvSpPr>
        <p:spPr>
          <a:xfrm>
            <a:off x="399410" y="1419224"/>
            <a:ext cx="2262673" cy="32766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Перед оплатой пользователю отображается окно с правилами проката и условиями залога.</a:t>
            </a:r>
          </a:p>
          <a:p>
            <a:pPr marL="0" indent="0" algn="l">
              <a:buNone/>
            </a:pP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Ознакомившись с ними, пользователь может подтвердить согласие и перейти к оплате и получению билетов.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FCF06F-5500-771B-ACBB-34130078D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084" y="1419224"/>
            <a:ext cx="6481916" cy="32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A7763-4FBD-2F6B-0DA2-62FE2BC5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B9615CE9-DE0B-002C-2B2E-FD5E32D91775}"/>
              </a:ext>
            </a:extLst>
          </p:cNvPr>
          <p:cNvSpPr/>
          <p:nvPr/>
        </p:nvSpPr>
        <p:spPr>
          <a:xfrm>
            <a:off x="476250" y="1019175"/>
            <a:ext cx="4767263" cy="315554"/>
          </a:xfrm>
          <a:prstGeom prst="rect">
            <a:avLst/>
          </a:prstGeom>
          <a:noFill/>
          <a:ln/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3E3DE6E1-45AC-7B5F-B06C-CD8BBE9F3F54}"/>
              </a:ext>
            </a:extLst>
          </p:cNvPr>
          <p:cNvSpPr/>
          <p:nvPr/>
        </p:nvSpPr>
        <p:spPr>
          <a:xfrm>
            <a:off x="399410" y="476250"/>
            <a:ext cx="81867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САЙТ </a:t>
            </a:r>
            <a:r>
              <a:rPr lang="en-US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OPLAT.ONLINE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3" name="Text 7">
            <a:extLst>
              <a:ext uri="{FF2B5EF4-FFF2-40B4-BE49-F238E27FC236}">
                <a16:creationId xmlns:a16="http://schemas.microsoft.com/office/drawing/2014/main" id="{AB73CD69-BDC0-8955-E4FE-C1A84BBC9B94}"/>
              </a:ext>
            </a:extLst>
          </p:cNvPr>
          <p:cNvSpPr/>
          <p:nvPr/>
        </p:nvSpPr>
        <p:spPr>
          <a:xfrm>
            <a:off x="399410" y="1065279"/>
            <a:ext cx="5224463" cy="269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Подтверждение покупки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637A0730-4535-1ACA-8F54-FFE505D55AD3}"/>
              </a:ext>
            </a:extLst>
          </p:cNvPr>
          <p:cNvSpPr/>
          <p:nvPr/>
        </p:nvSpPr>
        <p:spPr>
          <a:xfrm>
            <a:off x="399411" y="1419224"/>
            <a:ext cx="2274250" cy="32766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Перед оплатой пользователю нужно проверить выбранные билеты и услуги, подтвердить согласие с условиями проката и ввести адрес электронной почты для получения билетов.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E7A96-9D92-E097-8AF4-B1CF9619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661" y="1419223"/>
            <a:ext cx="6470339" cy="327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8DAE1-1B98-BFEB-FC77-DF1E69E0A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717A1B23-FAD7-B541-16F1-A1C510357E7D}"/>
              </a:ext>
            </a:extLst>
          </p:cNvPr>
          <p:cNvSpPr/>
          <p:nvPr/>
        </p:nvSpPr>
        <p:spPr>
          <a:xfrm>
            <a:off x="476250" y="1019175"/>
            <a:ext cx="4767263" cy="315554"/>
          </a:xfrm>
          <a:prstGeom prst="rect">
            <a:avLst/>
          </a:prstGeom>
          <a:noFill/>
          <a:ln/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CCA7276B-0B98-C5A2-D0CE-DF3B9632783F}"/>
              </a:ext>
            </a:extLst>
          </p:cNvPr>
          <p:cNvSpPr/>
          <p:nvPr/>
        </p:nvSpPr>
        <p:spPr>
          <a:xfrm>
            <a:off x="399410" y="476250"/>
            <a:ext cx="81867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САЙТ </a:t>
            </a:r>
            <a:r>
              <a:rPr lang="en-US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OPLAT.ONLINE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3" name="Text 7">
            <a:extLst>
              <a:ext uri="{FF2B5EF4-FFF2-40B4-BE49-F238E27FC236}">
                <a16:creationId xmlns:a16="http://schemas.microsoft.com/office/drawing/2014/main" id="{4D955F70-BC5F-7D69-0AAA-FF1115CFE27D}"/>
              </a:ext>
            </a:extLst>
          </p:cNvPr>
          <p:cNvSpPr/>
          <p:nvPr/>
        </p:nvSpPr>
        <p:spPr>
          <a:xfrm>
            <a:off x="399410" y="1065279"/>
            <a:ext cx="5224463" cy="269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Эквайринг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AD015395-6A44-97D5-9434-A2DFAC43A6D3}"/>
              </a:ext>
            </a:extLst>
          </p:cNvPr>
          <p:cNvSpPr/>
          <p:nvPr/>
        </p:nvSpPr>
        <p:spPr>
          <a:xfrm>
            <a:off x="399410" y="1419224"/>
            <a:ext cx="2118825" cy="32766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Оплата билетов осуществляется через банк-эквайер </a:t>
            </a:r>
            <a:r>
              <a:rPr lang="ru-RU" sz="1100" dirty="0" err="1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ТБанк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обеспечивающий безопасные и быстрые транзакции.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240F0-12A1-0EE0-5C86-F99A7F75E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236" y="1419225"/>
            <a:ext cx="6625764" cy="328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/>
          <p:cNvSpPr/>
          <p:nvPr/>
        </p:nvSpPr>
        <p:spPr>
          <a:xfrm>
            <a:off x="476250" y="1347788"/>
            <a:ext cx="3333750" cy="1981200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117" name="Text 60"/>
          <p:cNvSpPr/>
          <p:nvPr/>
        </p:nvSpPr>
        <p:spPr>
          <a:xfrm>
            <a:off x="395288" y="476250"/>
            <a:ext cx="6481795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САЙТ </a:t>
            </a:r>
            <a:r>
              <a:rPr lang="en-US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OPLAT.ONLINE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118" name="Text 61"/>
          <p:cNvSpPr/>
          <p:nvPr/>
        </p:nvSpPr>
        <p:spPr>
          <a:xfrm>
            <a:off x="395288" y="1071563"/>
            <a:ext cx="3790950" cy="180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Получение билета с QR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62"/>
          <p:cNvSpPr/>
          <p:nvPr/>
        </p:nvSpPr>
        <p:spPr>
          <a:xfrm>
            <a:off x="395288" y="1419225"/>
            <a:ext cx="3790950" cy="404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После оплаты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билет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отправляетс</a:t>
            </a: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я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на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email</a:t>
            </a: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и сохраняется в личном кабинете на сайте oplat.online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0" name="Text 63"/>
          <p:cNvSpPr/>
          <p:nvPr/>
        </p:nvSpPr>
        <p:spPr>
          <a:xfrm>
            <a:off x="395288" y="2095500"/>
            <a:ext cx="3790950" cy="2466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Электронный билет включает: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Уникальный QR-код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Название мероприятия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Дата, время и 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место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проведения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Тип 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билета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(</a:t>
            </a: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взрослый / детский) или тип и размер коньков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8" name="Text 101"/>
          <p:cNvSpPr/>
          <p:nvPr/>
        </p:nvSpPr>
        <p:spPr>
          <a:xfrm>
            <a:off x="533400" y="1104900"/>
            <a:ext cx="509587" cy="114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911"/>
              </a:lnSpc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9FBE33-181D-58EA-0A96-DC2004C37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001772"/>
            <a:ext cx="1940923" cy="3700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AAD97-C474-BF6F-2648-D4423D0E7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>
            <a:extLst>
              <a:ext uri="{FF2B5EF4-FFF2-40B4-BE49-F238E27FC236}">
                <a16:creationId xmlns:a16="http://schemas.microsoft.com/office/drawing/2014/main" id="{62BD85E2-B9C0-A975-C370-A0F2EC78444B}"/>
              </a:ext>
            </a:extLst>
          </p:cNvPr>
          <p:cNvSpPr/>
          <p:nvPr/>
        </p:nvSpPr>
        <p:spPr>
          <a:xfrm>
            <a:off x="476250" y="1347788"/>
            <a:ext cx="3333750" cy="1981200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117" name="Text 60">
            <a:extLst>
              <a:ext uri="{FF2B5EF4-FFF2-40B4-BE49-F238E27FC236}">
                <a16:creationId xmlns:a16="http://schemas.microsoft.com/office/drawing/2014/main" id="{71818842-6E1F-2190-2E45-B0A423DD3A9B}"/>
              </a:ext>
            </a:extLst>
          </p:cNvPr>
          <p:cNvSpPr/>
          <p:nvPr/>
        </p:nvSpPr>
        <p:spPr>
          <a:xfrm>
            <a:off x="395288" y="476250"/>
            <a:ext cx="6481795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Терминалы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118" name="Text 61">
            <a:extLst>
              <a:ext uri="{FF2B5EF4-FFF2-40B4-BE49-F238E27FC236}">
                <a16:creationId xmlns:a16="http://schemas.microsoft.com/office/drawing/2014/main" id="{12D3ACA9-7AA4-B62C-7C40-79A3818A6269}"/>
              </a:ext>
            </a:extLst>
          </p:cNvPr>
          <p:cNvSpPr/>
          <p:nvPr/>
        </p:nvSpPr>
        <p:spPr>
          <a:xfrm>
            <a:off x="395288" y="1071563"/>
            <a:ext cx="1940923" cy="180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Выбор площадки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62">
            <a:extLst>
              <a:ext uri="{FF2B5EF4-FFF2-40B4-BE49-F238E27FC236}">
                <a16:creationId xmlns:a16="http://schemas.microsoft.com/office/drawing/2014/main" id="{0B7D1507-7F3E-5FD3-74FA-C9172ADD0CAB}"/>
              </a:ext>
            </a:extLst>
          </p:cNvPr>
          <p:cNvSpPr/>
          <p:nvPr/>
        </p:nvSpPr>
        <p:spPr>
          <a:xfrm>
            <a:off x="395288" y="1419225"/>
            <a:ext cx="3790950" cy="404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kern="0" spc="19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первом этапе пользователю предстоит выбрать площадку, которую он хочет посетить. 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 101">
            <a:extLst>
              <a:ext uri="{FF2B5EF4-FFF2-40B4-BE49-F238E27FC236}">
                <a16:creationId xmlns:a16="http://schemas.microsoft.com/office/drawing/2014/main" id="{DE9FA7F8-AC49-096D-A822-19A5B3DC3DCB}"/>
              </a:ext>
            </a:extLst>
          </p:cNvPr>
          <p:cNvSpPr/>
          <p:nvPr/>
        </p:nvSpPr>
        <p:spPr>
          <a:xfrm>
            <a:off x="533400" y="1104900"/>
            <a:ext cx="509587" cy="114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911"/>
              </a:lnSpc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AB0616-3183-F647-9E01-6FB3AC2E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358" y="1071563"/>
            <a:ext cx="4509450" cy="36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A05A2-0175-3FD4-C7BE-CC4E0E5C3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>
            <a:extLst>
              <a:ext uri="{FF2B5EF4-FFF2-40B4-BE49-F238E27FC236}">
                <a16:creationId xmlns:a16="http://schemas.microsoft.com/office/drawing/2014/main" id="{A3B3CC23-CB36-C022-7693-EA461F794AAD}"/>
              </a:ext>
            </a:extLst>
          </p:cNvPr>
          <p:cNvSpPr/>
          <p:nvPr/>
        </p:nvSpPr>
        <p:spPr>
          <a:xfrm>
            <a:off x="476250" y="1347788"/>
            <a:ext cx="3333750" cy="1981200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117" name="Text 60">
            <a:extLst>
              <a:ext uri="{FF2B5EF4-FFF2-40B4-BE49-F238E27FC236}">
                <a16:creationId xmlns:a16="http://schemas.microsoft.com/office/drawing/2014/main" id="{6AEB4D24-6885-FE17-B96E-CD2385DA59CD}"/>
              </a:ext>
            </a:extLst>
          </p:cNvPr>
          <p:cNvSpPr/>
          <p:nvPr/>
        </p:nvSpPr>
        <p:spPr>
          <a:xfrm>
            <a:off x="395288" y="476250"/>
            <a:ext cx="6481795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Терминалы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118" name="Text 61">
            <a:extLst>
              <a:ext uri="{FF2B5EF4-FFF2-40B4-BE49-F238E27FC236}">
                <a16:creationId xmlns:a16="http://schemas.microsoft.com/office/drawing/2014/main" id="{BBD077D1-496D-B84E-8732-754F3EEB4A50}"/>
              </a:ext>
            </a:extLst>
          </p:cNvPr>
          <p:cNvSpPr/>
          <p:nvPr/>
        </p:nvSpPr>
        <p:spPr>
          <a:xfrm>
            <a:off x="395288" y="1071563"/>
            <a:ext cx="1940923" cy="180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Выбор мероприятия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62">
            <a:extLst>
              <a:ext uri="{FF2B5EF4-FFF2-40B4-BE49-F238E27FC236}">
                <a16:creationId xmlns:a16="http://schemas.microsoft.com/office/drawing/2014/main" id="{CBF2F508-A3D7-6E5A-13BA-224146ED5666}"/>
              </a:ext>
            </a:extLst>
          </p:cNvPr>
          <p:cNvSpPr/>
          <p:nvPr/>
        </p:nvSpPr>
        <p:spPr>
          <a:xfrm>
            <a:off x="395288" y="1419225"/>
            <a:ext cx="3790950" cy="404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странице выбранной площадки пользователь может ознакомиться со списком доступных мероприятий и выбрать нужное.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 101">
            <a:extLst>
              <a:ext uri="{FF2B5EF4-FFF2-40B4-BE49-F238E27FC236}">
                <a16:creationId xmlns:a16="http://schemas.microsoft.com/office/drawing/2014/main" id="{C3CA2630-DFCA-BB25-8A59-68E1C03B3F17}"/>
              </a:ext>
            </a:extLst>
          </p:cNvPr>
          <p:cNvSpPr/>
          <p:nvPr/>
        </p:nvSpPr>
        <p:spPr>
          <a:xfrm>
            <a:off x="533400" y="1104900"/>
            <a:ext cx="509587" cy="114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911"/>
              </a:lnSpc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2ACD73-64B0-C88C-2D2D-48758035A3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586"/>
          <a:stretch/>
        </p:blipFill>
        <p:spPr>
          <a:xfrm>
            <a:off x="4451760" y="1058863"/>
            <a:ext cx="4692240" cy="36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423C9-4404-C436-451D-341188C68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>
            <a:extLst>
              <a:ext uri="{FF2B5EF4-FFF2-40B4-BE49-F238E27FC236}">
                <a16:creationId xmlns:a16="http://schemas.microsoft.com/office/drawing/2014/main" id="{87F6DDA8-910C-58D3-C41A-58876E2C0049}"/>
              </a:ext>
            </a:extLst>
          </p:cNvPr>
          <p:cNvSpPr/>
          <p:nvPr/>
        </p:nvSpPr>
        <p:spPr>
          <a:xfrm>
            <a:off x="476250" y="1347788"/>
            <a:ext cx="3333750" cy="1981200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117" name="Text 60">
            <a:extLst>
              <a:ext uri="{FF2B5EF4-FFF2-40B4-BE49-F238E27FC236}">
                <a16:creationId xmlns:a16="http://schemas.microsoft.com/office/drawing/2014/main" id="{C1D88349-8AB7-6857-9238-80F717B6D305}"/>
              </a:ext>
            </a:extLst>
          </p:cNvPr>
          <p:cNvSpPr/>
          <p:nvPr/>
        </p:nvSpPr>
        <p:spPr>
          <a:xfrm>
            <a:off x="395288" y="476250"/>
            <a:ext cx="6481795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Терминалы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118" name="Text 61">
            <a:extLst>
              <a:ext uri="{FF2B5EF4-FFF2-40B4-BE49-F238E27FC236}">
                <a16:creationId xmlns:a16="http://schemas.microsoft.com/office/drawing/2014/main" id="{046E58CB-A8FC-86D8-3A66-81E3E317B65C}"/>
              </a:ext>
            </a:extLst>
          </p:cNvPr>
          <p:cNvSpPr/>
          <p:nvPr/>
        </p:nvSpPr>
        <p:spPr>
          <a:xfrm>
            <a:off x="395288" y="1071563"/>
            <a:ext cx="3994602" cy="180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Выбор билетов и услуг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62">
            <a:extLst>
              <a:ext uri="{FF2B5EF4-FFF2-40B4-BE49-F238E27FC236}">
                <a16:creationId xmlns:a16="http://schemas.microsoft.com/office/drawing/2014/main" id="{54EF01F9-5A01-C601-0D7C-C711A1C77312}"/>
              </a:ext>
            </a:extLst>
          </p:cNvPr>
          <p:cNvSpPr/>
          <p:nvPr/>
        </p:nvSpPr>
        <p:spPr>
          <a:xfrm>
            <a:off x="395288" y="1419224"/>
            <a:ext cx="3790950" cy="15416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выбранном мероприятии пользователь может оформить билеты и при необходимости добавить дополнительные услуги, такие как прокат или заточка коньков.</a:t>
            </a:r>
          </a:p>
          <a:p>
            <a:pPr marL="0" indent="0" algn="l">
              <a:buNone/>
            </a:pP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оформлении проката коньков пользователь может выбрать тип (фигурные или хоккейные) и подходящий размер. </a:t>
            </a:r>
          </a:p>
          <a:p>
            <a:pPr marL="0" indent="0" algn="l">
              <a:buNone/>
            </a:pP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списке также отображается доступное количество коньков для каждого варианта.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 101">
            <a:extLst>
              <a:ext uri="{FF2B5EF4-FFF2-40B4-BE49-F238E27FC236}">
                <a16:creationId xmlns:a16="http://schemas.microsoft.com/office/drawing/2014/main" id="{2E1B331E-F6C2-96BB-A3F0-17C410CB0CF9}"/>
              </a:ext>
            </a:extLst>
          </p:cNvPr>
          <p:cNvSpPr/>
          <p:nvPr/>
        </p:nvSpPr>
        <p:spPr>
          <a:xfrm>
            <a:off x="533400" y="1104900"/>
            <a:ext cx="509587" cy="114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911"/>
              </a:lnSpc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529966-74FF-0DBD-69B9-FFFCB92DA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65" y="600279"/>
            <a:ext cx="4277860" cy="44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58"/>
          <p:cNvSpPr/>
          <p:nvPr/>
        </p:nvSpPr>
        <p:spPr>
          <a:xfrm>
            <a:off x="402868" y="476250"/>
            <a:ext cx="827989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solidFill>
                  <a:srgbClr val="000000">
                    <a:alpha val="99000"/>
                  </a:srgbClr>
                </a:solidFill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ВОЗМОЖНОСТИ БИЛЕТНОЙ СИСТЕМЫ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113" name="Text 59"/>
          <p:cNvSpPr/>
          <p:nvPr/>
        </p:nvSpPr>
        <p:spPr>
          <a:xfrm>
            <a:off x="402868" y="1066547"/>
            <a:ext cx="4245972" cy="21480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74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Мгновенная онлайн-продажа билетов с актуальным остатком в базе</a:t>
            </a:r>
          </a:p>
          <a:p>
            <a:pPr marL="274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Поддержка параллельных каналов продаж:</a:t>
            </a:r>
          </a:p>
          <a:p>
            <a:pPr marL="171450" indent="-1440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altLang="ru-RU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сайт </a:t>
            </a:r>
            <a:r>
              <a:rPr kumimoji="0" lang="ru-RU" altLang="ru-RU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oplat.online</a:t>
            </a:r>
            <a:endParaRPr kumimoji="0" lang="ru-RU" altLang="ru-RU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440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altLang="ru-RU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билетные кассы (наличный и безналичный расчёт)</a:t>
            </a:r>
          </a:p>
          <a:p>
            <a:pPr marL="171450" indent="-1440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altLang="ru-RU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латёжные терминалы 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Платежка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Генерация уникальных QR-кодов для каждого билета — защита от подделок</a:t>
            </a:r>
          </a:p>
          <a:p>
            <a:pPr marL="274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Мобильное приложение для контроля доступа и учёта проходов</a:t>
            </a:r>
          </a:p>
          <a:p>
            <a:pPr marL="274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оддержка пользователей через наш </a:t>
            </a:r>
            <a:r>
              <a:rPr kumimoji="0" lang="ru-RU" alt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call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-центр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7688A21-D64B-7169-2FBA-9B36B383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547" y="1156063"/>
            <a:ext cx="3637123" cy="36151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A21A4-5559-0362-EF9B-2798882BC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>
            <a:extLst>
              <a:ext uri="{FF2B5EF4-FFF2-40B4-BE49-F238E27FC236}">
                <a16:creationId xmlns:a16="http://schemas.microsoft.com/office/drawing/2014/main" id="{14A3590E-80CD-5D21-EC57-3B715B2AEE00}"/>
              </a:ext>
            </a:extLst>
          </p:cNvPr>
          <p:cNvSpPr/>
          <p:nvPr/>
        </p:nvSpPr>
        <p:spPr>
          <a:xfrm>
            <a:off x="476250" y="1347788"/>
            <a:ext cx="3333750" cy="1981200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117" name="Text 60">
            <a:extLst>
              <a:ext uri="{FF2B5EF4-FFF2-40B4-BE49-F238E27FC236}">
                <a16:creationId xmlns:a16="http://schemas.microsoft.com/office/drawing/2014/main" id="{D5F77A02-4DC1-B0D7-B78D-53FB38557DFB}"/>
              </a:ext>
            </a:extLst>
          </p:cNvPr>
          <p:cNvSpPr/>
          <p:nvPr/>
        </p:nvSpPr>
        <p:spPr>
          <a:xfrm>
            <a:off x="395288" y="476250"/>
            <a:ext cx="6481795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Терминалы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118" name="Text 61">
            <a:extLst>
              <a:ext uri="{FF2B5EF4-FFF2-40B4-BE49-F238E27FC236}">
                <a16:creationId xmlns:a16="http://schemas.microsoft.com/office/drawing/2014/main" id="{DE63EEE7-2ADA-1BB9-8B33-6A1C73B7AE41}"/>
              </a:ext>
            </a:extLst>
          </p:cNvPr>
          <p:cNvSpPr/>
          <p:nvPr/>
        </p:nvSpPr>
        <p:spPr>
          <a:xfrm>
            <a:off x="395288" y="1071563"/>
            <a:ext cx="2365329" cy="180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Подтверждение покупки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62">
            <a:extLst>
              <a:ext uri="{FF2B5EF4-FFF2-40B4-BE49-F238E27FC236}">
                <a16:creationId xmlns:a16="http://schemas.microsoft.com/office/drawing/2014/main" id="{5CE1D1BF-5925-AE7C-0CF6-CC1F4CCDCF50}"/>
              </a:ext>
            </a:extLst>
          </p:cNvPr>
          <p:cNvSpPr/>
          <p:nvPr/>
        </p:nvSpPr>
        <p:spPr>
          <a:xfrm>
            <a:off x="395288" y="1419224"/>
            <a:ext cx="3790950" cy="15155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Перед оплатой пользователю нужно проверить выбранные билеты и услуги, подтвердить согласие с условиями проката и ввести адрес для получения билетов.</a:t>
            </a:r>
          </a:p>
          <a:p>
            <a:pPr marL="0" indent="0" algn="l">
              <a:buNone/>
            </a:pP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indent="0" algn="l"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Пользователь может получить билет 3 способами: </a:t>
            </a:r>
          </a:p>
          <a:p>
            <a:pPr marL="228600" indent="-228600" algn="l">
              <a:buAutoNum type="arabicParenR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Электронная почта </a:t>
            </a:r>
          </a:p>
          <a:p>
            <a:pPr marL="228600" indent="-228600" algn="l">
              <a:buAutoNum type="arabicParenR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Сообщение на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WhatsApp</a:t>
            </a:r>
          </a:p>
          <a:p>
            <a:pPr marL="228600" indent="-228600" algn="l">
              <a:buAutoNum type="arabicParenR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Сообщение в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Telegram</a:t>
            </a:r>
          </a:p>
          <a:p>
            <a:pPr marL="228600" indent="-228600" algn="l">
              <a:buAutoNum type="arabicParenR"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l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Помимо этого, пользователь получит распечатанную версию билета. </a:t>
            </a:r>
          </a:p>
        </p:txBody>
      </p:sp>
      <p:sp>
        <p:nvSpPr>
          <p:cNvPr id="158" name="Text 101">
            <a:extLst>
              <a:ext uri="{FF2B5EF4-FFF2-40B4-BE49-F238E27FC236}">
                <a16:creationId xmlns:a16="http://schemas.microsoft.com/office/drawing/2014/main" id="{7014D958-BC8F-1166-5955-DC716FC5BE8E}"/>
              </a:ext>
            </a:extLst>
          </p:cNvPr>
          <p:cNvSpPr/>
          <p:nvPr/>
        </p:nvSpPr>
        <p:spPr>
          <a:xfrm>
            <a:off x="533400" y="1104900"/>
            <a:ext cx="509587" cy="114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911"/>
              </a:lnSpc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193C34-21F2-644C-F501-77CEF174A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33" y="600279"/>
            <a:ext cx="4534367" cy="44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D86E4-F1B4-C1AE-7F6F-548116356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>
            <a:extLst>
              <a:ext uri="{FF2B5EF4-FFF2-40B4-BE49-F238E27FC236}">
                <a16:creationId xmlns:a16="http://schemas.microsoft.com/office/drawing/2014/main" id="{F8FA305F-B1C2-F668-21F8-4A7A0BC4FEB3}"/>
              </a:ext>
            </a:extLst>
          </p:cNvPr>
          <p:cNvSpPr/>
          <p:nvPr/>
        </p:nvSpPr>
        <p:spPr>
          <a:xfrm>
            <a:off x="476250" y="1347788"/>
            <a:ext cx="3333750" cy="1981200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117" name="Text 60">
            <a:extLst>
              <a:ext uri="{FF2B5EF4-FFF2-40B4-BE49-F238E27FC236}">
                <a16:creationId xmlns:a16="http://schemas.microsoft.com/office/drawing/2014/main" id="{FD699B42-712C-42BF-C4D2-9249215D46E1}"/>
              </a:ext>
            </a:extLst>
          </p:cNvPr>
          <p:cNvSpPr/>
          <p:nvPr/>
        </p:nvSpPr>
        <p:spPr>
          <a:xfrm>
            <a:off x="395288" y="476250"/>
            <a:ext cx="6481795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Терминалы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118" name="Text 61">
            <a:extLst>
              <a:ext uri="{FF2B5EF4-FFF2-40B4-BE49-F238E27FC236}">
                <a16:creationId xmlns:a16="http://schemas.microsoft.com/office/drawing/2014/main" id="{D3AED6D5-7C79-3043-2E45-0C24B598C81B}"/>
              </a:ext>
            </a:extLst>
          </p:cNvPr>
          <p:cNvSpPr/>
          <p:nvPr/>
        </p:nvSpPr>
        <p:spPr>
          <a:xfrm>
            <a:off x="395288" y="1071563"/>
            <a:ext cx="2365329" cy="180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406"/>
              </a:lnSpc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Способы оплаты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ts val="1406"/>
              </a:lnSpc>
              <a:buNone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62">
            <a:extLst>
              <a:ext uri="{FF2B5EF4-FFF2-40B4-BE49-F238E27FC236}">
                <a16:creationId xmlns:a16="http://schemas.microsoft.com/office/drawing/2014/main" id="{F133CF65-34F2-2AB3-9599-62512D17F589}"/>
              </a:ext>
            </a:extLst>
          </p:cNvPr>
          <p:cNvSpPr/>
          <p:nvPr/>
        </p:nvSpPr>
        <p:spPr>
          <a:xfrm>
            <a:off x="395288" y="1419224"/>
            <a:ext cx="3790950" cy="15155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Пользователь может оплатить покупку одним из двух способов:</a:t>
            </a:r>
          </a:p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— Наличные — через </a:t>
            </a:r>
            <a:r>
              <a:rPr lang="ru-RU" sz="1100" dirty="0" err="1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купюроприёмник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терминала</a:t>
            </a:r>
          </a:p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— Банковская карта — через встроенный POS-терминал</a:t>
            </a:r>
          </a:p>
        </p:txBody>
      </p:sp>
      <p:sp>
        <p:nvSpPr>
          <p:cNvPr id="158" name="Text 101">
            <a:extLst>
              <a:ext uri="{FF2B5EF4-FFF2-40B4-BE49-F238E27FC236}">
                <a16:creationId xmlns:a16="http://schemas.microsoft.com/office/drawing/2014/main" id="{D4AE01B9-E528-F763-D88B-F36BBE3A193B}"/>
              </a:ext>
            </a:extLst>
          </p:cNvPr>
          <p:cNvSpPr/>
          <p:nvPr/>
        </p:nvSpPr>
        <p:spPr>
          <a:xfrm>
            <a:off x="533400" y="1104900"/>
            <a:ext cx="509587" cy="114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911"/>
              </a:lnSpc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976F2F-0BA3-E31F-44AC-43A521821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786" y="904953"/>
            <a:ext cx="1558448" cy="11988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4A270E-5A65-1A47-C069-557F9869C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954" y="3497020"/>
            <a:ext cx="2466112" cy="11988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F89EA2-6CD1-2D7E-7E0D-DA0F558C1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665" y="2200354"/>
            <a:ext cx="2048691" cy="12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5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161C2-9F5A-B4E4-D6D9-9A336A41B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>
            <a:extLst>
              <a:ext uri="{FF2B5EF4-FFF2-40B4-BE49-F238E27FC236}">
                <a16:creationId xmlns:a16="http://schemas.microsoft.com/office/drawing/2014/main" id="{7BB92DDE-5B42-8A9B-51DA-E39FFF1C5D73}"/>
              </a:ext>
            </a:extLst>
          </p:cNvPr>
          <p:cNvSpPr/>
          <p:nvPr/>
        </p:nvSpPr>
        <p:spPr>
          <a:xfrm>
            <a:off x="476250" y="1347788"/>
            <a:ext cx="3333750" cy="1981200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118" name="Text 61">
            <a:extLst>
              <a:ext uri="{FF2B5EF4-FFF2-40B4-BE49-F238E27FC236}">
                <a16:creationId xmlns:a16="http://schemas.microsoft.com/office/drawing/2014/main" id="{65028DCE-3E45-C666-C421-59DB28C76CBE}"/>
              </a:ext>
            </a:extLst>
          </p:cNvPr>
          <p:cNvSpPr/>
          <p:nvPr/>
        </p:nvSpPr>
        <p:spPr>
          <a:xfrm>
            <a:off x="395288" y="2171566"/>
            <a:ext cx="4176712" cy="14299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spcBef>
                <a:spcPts val="10800"/>
              </a:spcBef>
              <a:spcAft>
                <a:spcPts val="6600"/>
              </a:spcAft>
              <a:buNone/>
            </a:pPr>
            <a:r>
              <a:rPr lang="ru-RU" sz="28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 можем завести новую площадку в нашу систему за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 101">
            <a:extLst>
              <a:ext uri="{FF2B5EF4-FFF2-40B4-BE49-F238E27FC236}">
                <a16:creationId xmlns:a16="http://schemas.microsoft.com/office/drawing/2014/main" id="{CCB2792C-C66B-677C-EFC4-7D6405279431}"/>
              </a:ext>
            </a:extLst>
          </p:cNvPr>
          <p:cNvSpPr/>
          <p:nvPr/>
        </p:nvSpPr>
        <p:spPr>
          <a:xfrm>
            <a:off x="533400" y="1104900"/>
            <a:ext cx="509587" cy="114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911"/>
              </a:lnSpc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61">
            <a:extLst>
              <a:ext uri="{FF2B5EF4-FFF2-40B4-BE49-F238E27FC236}">
                <a16:creationId xmlns:a16="http://schemas.microsoft.com/office/drawing/2014/main" id="{C29EC1A0-A1DF-E176-0399-5D995C8368C7}"/>
              </a:ext>
            </a:extLst>
          </p:cNvPr>
          <p:cNvSpPr/>
          <p:nvPr/>
        </p:nvSpPr>
        <p:spPr>
          <a:xfrm>
            <a:off x="4572000" y="3328988"/>
            <a:ext cx="3333750" cy="16393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406"/>
              </a:lnSpc>
            </a:pPr>
            <a:r>
              <a:rPr lang="ru-RU" sz="12000" b="1" dirty="0">
                <a:solidFill>
                  <a:srgbClr val="FFDD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5400" b="1" dirty="0">
                <a:solidFill>
                  <a:srgbClr val="FFDD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дней</a:t>
            </a:r>
            <a:endParaRPr lang="en-US" sz="5400" dirty="0">
              <a:solidFill>
                <a:srgbClr val="FFDD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60">
            <a:extLst>
              <a:ext uri="{FF2B5EF4-FFF2-40B4-BE49-F238E27FC236}">
                <a16:creationId xmlns:a16="http://schemas.microsoft.com/office/drawing/2014/main" id="{27990BE9-0DF9-E076-61DE-BDF89B344535}"/>
              </a:ext>
            </a:extLst>
          </p:cNvPr>
          <p:cNvSpPr/>
          <p:nvPr/>
        </p:nvSpPr>
        <p:spPr>
          <a:xfrm>
            <a:off x="395288" y="470396"/>
            <a:ext cx="8280400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Сроки интеграции площадки в систему</a:t>
            </a:r>
            <a:endParaRPr lang="en-US" sz="27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0BAA-7861-B2FF-6D33-EFCA7136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>
            <a:extLst>
              <a:ext uri="{FF2B5EF4-FFF2-40B4-BE49-F238E27FC236}">
                <a16:creationId xmlns:a16="http://schemas.microsoft.com/office/drawing/2014/main" id="{435344BF-2A3D-A612-590E-8B7EC35EDFA8}"/>
              </a:ext>
            </a:extLst>
          </p:cNvPr>
          <p:cNvSpPr/>
          <p:nvPr/>
        </p:nvSpPr>
        <p:spPr>
          <a:xfrm>
            <a:off x="476250" y="1347788"/>
            <a:ext cx="3333750" cy="1981200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117" name="Text 60">
            <a:extLst>
              <a:ext uri="{FF2B5EF4-FFF2-40B4-BE49-F238E27FC236}">
                <a16:creationId xmlns:a16="http://schemas.microsoft.com/office/drawing/2014/main" id="{FA1FA884-3725-4B82-3A1B-97DDE9E87F9C}"/>
              </a:ext>
            </a:extLst>
          </p:cNvPr>
          <p:cNvSpPr/>
          <p:nvPr/>
        </p:nvSpPr>
        <p:spPr>
          <a:xfrm>
            <a:off x="395288" y="476250"/>
            <a:ext cx="6481795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Мобильное приложение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118" name="Text 61">
            <a:extLst>
              <a:ext uri="{FF2B5EF4-FFF2-40B4-BE49-F238E27FC236}">
                <a16:creationId xmlns:a16="http://schemas.microsoft.com/office/drawing/2014/main" id="{38104A49-2A30-5C3A-BF8D-F2D4B938A7C3}"/>
              </a:ext>
            </a:extLst>
          </p:cNvPr>
          <p:cNvSpPr/>
          <p:nvPr/>
        </p:nvSpPr>
        <p:spPr>
          <a:xfrm>
            <a:off x="395288" y="1071563"/>
            <a:ext cx="8280400" cy="180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406"/>
              </a:lnSpc>
              <a:buNone/>
            </a:pPr>
            <a:r>
              <a:rPr lang="ru-RU" sz="1100" b="1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Мобильное приложение по сканированию билетов на вход / выход / возврат и статус билета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62">
            <a:extLst>
              <a:ext uri="{FF2B5EF4-FFF2-40B4-BE49-F238E27FC236}">
                <a16:creationId xmlns:a16="http://schemas.microsoft.com/office/drawing/2014/main" id="{111151C4-45E0-67EF-972D-53D4ACACBD6E}"/>
              </a:ext>
            </a:extLst>
          </p:cNvPr>
          <p:cNvSpPr/>
          <p:nvPr/>
        </p:nvSpPr>
        <p:spPr>
          <a:xfrm>
            <a:off x="395288" y="1419225"/>
            <a:ext cx="3333750" cy="3295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 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помощью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этого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приложения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пользователи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могут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быстро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 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без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лишних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задержек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пройти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проверку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билетов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rgbClr val="000000">
                  <a:alpha val="99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219"/>
              </a:lnSpc>
            </a:pPr>
            <a:endParaRPr lang="ru-RU" sz="1100" b="1" dirty="0">
              <a:solidFill>
                <a:srgbClr val="000000">
                  <a:alpha val="99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Geologica" pitchFamily="34" charset="-120"/>
            </a:endParaRPr>
          </a:p>
          <a:p>
            <a:pPr marL="0" indent="0" algn="l">
              <a:lnSpc>
                <a:spcPts val="1219"/>
              </a:lnSpc>
              <a:buNone/>
            </a:pP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Синхронизация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информации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в 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реальном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времени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для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 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оперативного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реагирования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на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 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изменения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.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l">
              <a:lnSpc>
                <a:spcPts val="1219"/>
              </a:lnSpc>
              <a:buNone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 101">
            <a:extLst>
              <a:ext uri="{FF2B5EF4-FFF2-40B4-BE49-F238E27FC236}">
                <a16:creationId xmlns:a16="http://schemas.microsoft.com/office/drawing/2014/main" id="{FEB1E178-ABB7-D989-3580-5030D1BFF2AD}"/>
              </a:ext>
            </a:extLst>
          </p:cNvPr>
          <p:cNvSpPr/>
          <p:nvPr/>
        </p:nvSpPr>
        <p:spPr>
          <a:xfrm>
            <a:off x="533400" y="1104900"/>
            <a:ext cx="509587" cy="114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911"/>
              </a:lnSpc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70695E-3D24-5724-0A96-464E0B11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348" y="1400695"/>
            <a:ext cx="1574340" cy="32951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42A1FB-F4DE-60BF-F878-041BD9BD1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284" y="1400695"/>
            <a:ext cx="1594054" cy="32951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BC07EE-3384-F333-C036-3A89A0B96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917" y="1400693"/>
            <a:ext cx="1558357" cy="3295131"/>
          </a:xfrm>
          <a:prstGeom prst="rect">
            <a:avLst/>
          </a:prstGeom>
        </p:spPr>
      </p:pic>
      <p:sp>
        <p:nvSpPr>
          <p:cNvPr id="9" name="Text 62">
            <a:extLst>
              <a:ext uri="{FF2B5EF4-FFF2-40B4-BE49-F238E27FC236}">
                <a16:creationId xmlns:a16="http://schemas.microsoft.com/office/drawing/2014/main" id="{52840079-FE9A-F3BD-D406-FFE58423117D}"/>
              </a:ext>
            </a:extLst>
          </p:cNvPr>
          <p:cNvSpPr/>
          <p:nvPr/>
        </p:nvSpPr>
        <p:spPr>
          <a:xfrm>
            <a:off x="3832917" y="4695824"/>
            <a:ext cx="1558357" cy="2006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1219"/>
              </a:lnSpc>
              <a:buNone/>
            </a:pPr>
            <a:r>
              <a:rPr lang="ru-RU" sz="10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Главная страница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 62">
            <a:extLst>
              <a:ext uri="{FF2B5EF4-FFF2-40B4-BE49-F238E27FC236}">
                <a16:creationId xmlns:a16="http://schemas.microsoft.com/office/drawing/2014/main" id="{3C10158E-CC7E-12F0-A2BD-DA6B48FA7B2E}"/>
              </a:ext>
            </a:extLst>
          </p:cNvPr>
          <p:cNvSpPr/>
          <p:nvPr/>
        </p:nvSpPr>
        <p:spPr>
          <a:xfrm>
            <a:off x="5453917" y="4695823"/>
            <a:ext cx="1558357" cy="2006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1219"/>
              </a:lnSpc>
              <a:buNone/>
            </a:pPr>
            <a:r>
              <a:rPr lang="ru-RU" sz="10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Сканирование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 62">
            <a:extLst>
              <a:ext uri="{FF2B5EF4-FFF2-40B4-BE49-F238E27FC236}">
                <a16:creationId xmlns:a16="http://schemas.microsoft.com/office/drawing/2014/main" id="{E3002C62-D090-790B-F5D2-01DD40A3D95F}"/>
              </a:ext>
            </a:extLst>
          </p:cNvPr>
          <p:cNvSpPr/>
          <p:nvPr/>
        </p:nvSpPr>
        <p:spPr>
          <a:xfrm>
            <a:off x="7101348" y="4695825"/>
            <a:ext cx="1558357" cy="2006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1219"/>
              </a:lnSpc>
              <a:buNone/>
            </a:pPr>
            <a:r>
              <a:rPr lang="ru-RU" sz="10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Результат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8" grpId="0" animBg="1"/>
      <p:bldP spid="119" grpId="0" animBg="1"/>
      <p:bldP spid="158" grpId="0" animBg="1"/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476250" y="1476375"/>
            <a:ext cx="8191500" cy="157163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4" name="Shape 2"/>
          <p:cNvSpPr/>
          <p:nvPr/>
        </p:nvSpPr>
        <p:spPr>
          <a:xfrm>
            <a:off x="403122" y="1931809"/>
            <a:ext cx="3857625" cy="1195388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4810125" y="1921669"/>
            <a:ext cx="3762375" cy="1195388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6" name="Shape 4"/>
          <p:cNvSpPr/>
          <p:nvPr/>
        </p:nvSpPr>
        <p:spPr>
          <a:xfrm>
            <a:off x="4810125" y="3402806"/>
            <a:ext cx="3762375" cy="1195388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7" name="Shape 5"/>
          <p:cNvSpPr/>
          <p:nvPr/>
        </p:nvSpPr>
        <p:spPr>
          <a:xfrm>
            <a:off x="403122" y="3412946"/>
            <a:ext cx="3857625" cy="1195388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20" name="Text 8"/>
          <p:cNvSpPr/>
          <p:nvPr/>
        </p:nvSpPr>
        <p:spPr>
          <a:xfrm>
            <a:off x="403122" y="486390"/>
            <a:ext cx="5509126" cy="8096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en-US" sz="2700" b="1" dirty="0">
                <a:solidFill>
                  <a:srgbClr val="252525">
                    <a:alpha val="99000"/>
                  </a:srgbClr>
                </a:solidFill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РАБОТА С КЛИЕНТАМИ: ВОЗВРАТЫ И ПОДДЕРЖКА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1" name="Text 9"/>
          <p:cNvSpPr/>
          <p:nvPr/>
        </p:nvSpPr>
        <p:spPr>
          <a:xfrm>
            <a:off x="403122" y="3317082"/>
            <a:ext cx="4314825" cy="1571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r>
              <a:rPr lang="en-US" sz="1100" b="1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Поддержка клиентов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0"/>
          <p:cNvSpPr/>
          <p:nvPr/>
        </p:nvSpPr>
        <p:spPr>
          <a:xfrm>
            <a:off x="403123" y="3569495"/>
            <a:ext cx="3930754" cy="942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Подтверждение статуса заказа (оплачен или нет)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1219"/>
              </a:lnSpc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Консультация по способам оплаты и статусу возврата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1219"/>
              </a:lnSpc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Помощь при технических ошибках (не открывается сайт, не проходит платёж)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1219"/>
              </a:lnSpc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Информирование об изменениях в мероприятии (время, вход, требования)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1"/>
          <p:cNvSpPr/>
          <p:nvPr/>
        </p:nvSpPr>
        <p:spPr>
          <a:xfrm>
            <a:off x="4810125" y="3306942"/>
            <a:ext cx="4219575" cy="1571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r>
              <a:rPr lang="en-US" sz="1100" b="1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Вопросы получения билетов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 12"/>
          <p:cNvSpPr/>
          <p:nvPr/>
        </p:nvSpPr>
        <p:spPr>
          <a:xfrm>
            <a:off x="4810125" y="3559355"/>
            <a:ext cx="3865563" cy="942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Билет не пришёл на e-mail / в мессенджер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ts val="1219"/>
              </a:lnSpc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Потерян билет — восстановление по номеру заказа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ts val="1219"/>
              </a:lnSpc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Неверно указаны контактные данные при покупке — нужно переотправить билет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ts val="1219"/>
              </a:lnSpc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Запрос повторной отправки билета в ЛК или через поддержку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 13"/>
          <p:cNvSpPr/>
          <p:nvPr/>
        </p:nvSpPr>
        <p:spPr>
          <a:xfrm>
            <a:off x="4810125" y="1921669"/>
            <a:ext cx="4219575" cy="1571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r>
              <a:rPr lang="en-US" sz="1100" b="1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Работа с льготами и спецкатегориями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 14"/>
          <p:cNvSpPr/>
          <p:nvPr/>
        </p:nvSpPr>
        <p:spPr>
          <a:xfrm>
            <a:off x="4810125" y="2174081"/>
            <a:ext cx="3865563" cy="942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1219"/>
              </a:lnSpc>
              <a:buSzPct val="100000"/>
              <a:buChar char="•"/>
            </a:pP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Консультация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по доступным льготам (например, какие справки нужны)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ts val="1219"/>
              </a:lnSpc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Оформление льготных билетов вручную через поддержку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ts val="1219"/>
              </a:lnSpc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Контроль использования льготы (например, 1 раз в месяц)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 15"/>
          <p:cNvSpPr/>
          <p:nvPr/>
        </p:nvSpPr>
        <p:spPr>
          <a:xfrm>
            <a:off x="403122" y="1931809"/>
            <a:ext cx="4314825" cy="1571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r>
              <a:rPr lang="en-US" sz="1100" b="1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Финансовые и организационные вопросы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16"/>
          <p:cNvSpPr/>
          <p:nvPr/>
        </p:nvSpPr>
        <p:spPr>
          <a:xfrm>
            <a:off x="403123" y="2184221"/>
            <a:ext cx="3785420" cy="783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Частичный возврат (например, за неиспользованную услугу в составе заказа)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1219"/>
              </a:lnSpc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Возврат при отмене/переносе мероприятия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1219"/>
              </a:lnSpc>
              <a:buSzPct val="100000"/>
              <a:buChar char="•"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Возврат при ошибочной покупке (не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тот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день</a:t>
            </a: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или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время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7"/>
          <p:cNvSpPr/>
          <p:nvPr/>
        </p:nvSpPr>
        <p:spPr>
          <a:xfrm>
            <a:off x="403122" y="1486515"/>
            <a:ext cx="8648700" cy="1571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Все вопросы по возвратам, спорным ситуациям и консультациям решает платёжный сервис. 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476250" y="1071563"/>
            <a:ext cx="6958013" cy="314325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17" name="Text 5"/>
          <p:cNvSpPr/>
          <p:nvPr/>
        </p:nvSpPr>
        <p:spPr>
          <a:xfrm>
            <a:off x="406474" y="476250"/>
            <a:ext cx="5219700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en-US" sz="2700" b="1" dirty="0">
                <a:solidFill>
                  <a:srgbClr val="252525">
                    <a:alpha val="99000"/>
                  </a:srgbClr>
                </a:solidFill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ДАЛЬНЕЙШЕЕ РАЗВИТИЕ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18" name="Text 6"/>
          <p:cNvSpPr/>
          <p:nvPr/>
        </p:nvSpPr>
        <p:spPr>
          <a:xfrm>
            <a:off x="406474" y="1076928"/>
            <a:ext cx="4314825" cy="1571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r>
              <a:rPr lang="ru-RU" sz="1100" b="1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Будущие этапы развития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7"/>
          <p:cNvSpPr/>
          <p:nvPr/>
        </p:nvSpPr>
        <p:spPr>
          <a:xfrm>
            <a:off x="406474" y="1413863"/>
            <a:ext cx="4226379" cy="3281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1219"/>
              </a:lnSpc>
              <a:buSzPct val="100000"/>
            </a:pP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1) Продажа билетов льготникам через сайт. Планируем интеграцию с ЕСИА и Госуслугами для проверки льгот;</a:t>
            </a:r>
          </a:p>
          <a:p>
            <a:pPr marL="228600" indent="-228600" algn="l">
              <a:lnSpc>
                <a:spcPts val="1219"/>
              </a:lnSpc>
              <a:buSzPct val="100000"/>
              <a:buAutoNum type="arabicParenR"/>
            </a:pPr>
            <a:endParaRPr lang="ru-RU" sz="1100" dirty="0">
              <a:solidFill>
                <a:srgbClr val="000000">
                  <a:alpha val="99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219"/>
              </a:lnSpc>
              <a:buSzPct val="100000"/>
            </a:pP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 Сократить время на возврат средств до 1 суток </a:t>
            </a:r>
          </a:p>
          <a:p>
            <a:pPr algn="l">
              <a:lnSpc>
                <a:spcPts val="1219"/>
              </a:lnSpc>
              <a:buSzPct val="100000"/>
            </a:pPr>
            <a:endParaRPr lang="ru-RU" sz="1100" dirty="0">
              <a:solidFill>
                <a:srgbClr val="000000">
                  <a:alpha val="99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219"/>
              </a:lnSpc>
              <a:buSzPct val="100000"/>
            </a:pP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3) Аналитика загруженности спортивных комплексов </a:t>
            </a:r>
          </a:p>
          <a:p>
            <a:pPr algn="l">
              <a:lnSpc>
                <a:spcPts val="1219"/>
              </a:lnSpc>
              <a:buSzPct val="100000"/>
            </a:pPr>
            <a:endParaRPr lang="ru-RU" sz="1100" dirty="0">
              <a:solidFill>
                <a:srgbClr val="000000">
                  <a:alpha val="99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219"/>
              </a:lnSpc>
              <a:buSzPct val="100000"/>
            </a:pP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4) Аналитика по времени посещения, по типу билетов </a:t>
            </a:r>
          </a:p>
          <a:p>
            <a:pPr algn="l">
              <a:lnSpc>
                <a:spcPts val="1219"/>
              </a:lnSpc>
              <a:buSzPct val="100000"/>
            </a:pPr>
            <a:endParaRPr lang="ru-RU" sz="1100" dirty="0">
              <a:solidFill>
                <a:srgbClr val="000000">
                  <a:alpha val="99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219"/>
              </a:lnSpc>
              <a:buSzPct val="100000"/>
            </a:pP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5) Продажа абонементов на спортивные объекты </a:t>
            </a:r>
          </a:p>
        </p:txBody>
      </p:sp>
      <p:sp>
        <p:nvSpPr>
          <p:cNvPr id="20" name="Text 8"/>
          <p:cNvSpPr/>
          <p:nvPr/>
        </p:nvSpPr>
        <p:spPr>
          <a:xfrm>
            <a:off x="476250" y="1071563"/>
            <a:ext cx="7415213" cy="314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0FCB1-665D-7052-4745-5A270C714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314BBC65-2B38-CC7B-C366-0F8B068FC82A}"/>
              </a:ext>
            </a:extLst>
          </p:cNvPr>
          <p:cNvSpPr/>
          <p:nvPr/>
        </p:nvSpPr>
        <p:spPr>
          <a:xfrm>
            <a:off x="476250" y="1071563"/>
            <a:ext cx="6958013" cy="314325"/>
          </a:xfrm>
          <a:prstGeom prst="rect">
            <a:avLst/>
          </a:prstGeom>
          <a:noFill/>
          <a:ln/>
        </p:spPr>
        <p:txBody>
          <a:bodyPr anchor="t"/>
          <a:lstStyle/>
          <a:p>
            <a:endParaRPr lang="ru-RU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C0A8CC6A-FD41-D81C-E06F-49D92201E293}"/>
              </a:ext>
            </a:extLst>
          </p:cNvPr>
          <p:cNvSpPr/>
          <p:nvPr/>
        </p:nvSpPr>
        <p:spPr>
          <a:xfrm>
            <a:off x="406473" y="476250"/>
            <a:ext cx="7484989" cy="4048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solidFill>
                  <a:srgbClr val="252525">
                    <a:alpha val="99000"/>
                  </a:srgbClr>
                </a:solidFill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Преимущества билетного сервиса для горожан, городских, муниципальных площадок (объектов)</a:t>
            </a: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B9FCAED0-F20A-999A-1355-2451F5598503}"/>
              </a:ext>
            </a:extLst>
          </p:cNvPr>
          <p:cNvSpPr/>
          <p:nvPr/>
        </p:nvSpPr>
        <p:spPr>
          <a:xfrm>
            <a:off x="406475" y="2321732"/>
            <a:ext cx="3910800" cy="3281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buSzPct val="100000"/>
            </a:pPr>
            <a:r>
              <a:rPr lang="ru-RU" sz="1100" b="1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Удобство онлайн-продаж</a:t>
            </a:r>
            <a:b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Покупка билетов без очередей и поездок — удобно для жителей, снижает нагрузку на кассы.</a:t>
            </a:r>
          </a:p>
          <a:p>
            <a:pPr>
              <a:buSzPct val="100000"/>
            </a:pPr>
            <a:endParaRPr lang="ru-RU" sz="1100" dirty="0">
              <a:solidFill>
                <a:srgbClr val="000000">
                  <a:alpha val="99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SzPct val="100000"/>
            </a:pPr>
            <a:r>
              <a:rPr lang="ru-RU" sz="1100" b="1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Доступность и популяризация мероприятий</a:t>
            </a:r>
            <a:b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Помогает привлекать больше посетителей, продвигает спорт и культуру, увеличивает доходы площадок.</a:t>
            </a:r>
          </a:p>
          <a:p>
            <a:pPr>
              <a:buSzPct val="100000"/>
            </a:pPr>
            <a:endParaRPr lang="ru-RU" sz="1100" dirty="0">
              <a:solidFill>
                <a:srgbClr val="000000">
                  <a:alpha val="99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SzPct val="100000"/>
            </a:pPr>
            <a:r>
              <a:rPr lang="ru-RU" sz="1100" b="1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Гибкая аналитика продаж</a:t>
            </a:r>
            <a:b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 по категориям билетов, периоду, типам услуг и льготам — для принятия взвешенных решений.</a:t>
            </a: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11AED270-D9B2-D414-0EFD-9776433DA7A4}"/>
              </a:ext>
            </a:extLst>
          </p:cNvPr>
          <p:cNvSpPr/>
          <p:nvPr/>
        </p:nvSpPr>
        <p:spPr>
          <a:xfrm>
            <a:off x="476249" y="1092745"/>
            <a:ext cx="7415213" cy="314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19"/>
              </a:lnSpc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AFA9DB-2392-EB80-9D2B-08DB67D341A7}"/>
              </a:ext>
            </a:extLst>
          </p:cNvPr>
          <p:cNvSpPr txBox="1"/>
          <p:nvPr/>
        </p:nvSpPr>
        <p:spPr>
          <a:xfrm>
            <a:off x="5083402" y="2327094"/>
            <a:ext cx="3592286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Техническая и клиентская поддержка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Постоянное сопровождение проекта, быстрая доработка под запросы площадок.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99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Мониторинг посещаемости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Инструменты оценки загрузки, аналитика для улучшения планирования мероприятий.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99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цифровой среды Красноярска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Вклад в создание современной городской инфраструктуры на базе локальных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36737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B1C5C3-AE68-C2F1-3EFE-B838E2CA6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09239B-DD99-AAF2-B59A-D778075C09F9}"/>
              </a:ext>
            </a:extLst>
          </p:cNvPr>
          <p:cNvSpPr txBox="1"/>
          <p:nvPr/>
        </p:nvSpPr>
        <p:spPr>
          <a:xfrm>
            <a:off x="1327513" y="1957730"/>
            <a:ext cx="6488974" cy="129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kern="0" spc="21" dirty="0">
                <a:solidFill>
                  <a:srgbClr val="252525">
                    <a:alpha val="99000"/>
                  </a:srgbClr>
                </a:solidFill>
                <a:latin typeface="Arial Black" panose="020B0A04020102020204" pitchFamily="34" charset="0"/>
                <a:ea typeface="Geologica" pitchFamily="34" charset="-122"/>
                <a:cs typeface="Geologica" pitchFamily="34" charset="-120"/>
              </a:rPr>
              <a:t>НАША ЦЕЛЬ — НЕ ПРОСТО ОБСЛУЖИВАТЬ, </a:t>
            </a:r>
            <a:endParaRPr lang="ru-RU" sz="1800" kern="0" spc="21" dirty="0">
              <a:solidFill>
                <a:srgbClr val="252525">
                  <a:alpha val="99000"/>
                </a:srgbClr>
              </a:solidFill>
              <a:latin typeface="Arial Black" panose="020B0A04020102020204" pitchFamily="34" charset="0"/>
              <a:ea typeface="Geologica" pitchFamily="34" charset="-122"/>
              <a:cs typeface="Geologica" pitchFamily="34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kern="0" spc="21" dirty="0">
                <a:solidFill>
                  <a:srgbClr val="252525">
                    <a:alpha val="99000"/>
                  </a:srgbClr>
                </a:solidFill>
                <a:latin typeface="Arial Black" panose="020B0A04020102020204" pitchFamily="34" charset="0"/>
                <a:ea typeface="Geologica" pitchFamily="34" charset="-122"/>
                <a:cs typeface="Geologica" pitchFamily="34" charset="-120"/>
              </a:rPr>
              <a:t>А СТАТЬ ИНФРАСТРУКТУРНОЙ ПЛАТФОРМОЙ ДЛЯ ГОРОДСКИХ МЕРОПРИЯТИЙ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50722-4F04-7FAE-83AC-B763AFBB4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750" y="592420"/>
            <a:ext cx="1502500" cy="291748"/>
          </a:xfrm>
          <a:prstGeom prst="rect">
            <a:avLst/>
          </a:prstGeom>
        </p:spPr>
      </p:pic>
      <p:sp>
        <p:nvSpPr>
          <p:cNvPr id="6" name="Text 17">
            <a:extLst>
              <a:ext uri="{FF2B5EF4-FFF2-40B4-BE49-F238E27FC236}">
                <a16:creationId xmlns:a16="http://schemas.microsoft.com/office/drawing/2014/main" id="{C067FCE8-97A6-E789-0A47-5865F2D729BA}"/>
              </a:ext>
            </a:extLst>
          </p:cNvPr>
          <p:cNvSpPr/>
          <p:nvPr/>
        </p:nvSpPr>
        <p:spPr>
          <a:xfrm>
            <a:off x="1316174" y="4212350"/>
            <a:ext cx="1244793" cy="166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ts val="1313"/>
              </a:lnSpc>
              <a:buNone/>
            </a:pPr>
            <a:r>
              <a:rPr lang="en-US" sz="160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Geologica" pitchFamily="34" charset="-122"/>
                <a:cs typeface="Arial" panose="020B0604020202020204" pitchFamily="34" charset="0"/>
              </a:rPr>
              <a:t>Телефон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18">
            <a:extLst>
              <a:ext uri="{FF2B5EF4-FFF2-40B4-BE49-F238E27FC236}">
                <a16:creationId xmlns:a16="http://schemas.microsoft.com/office/drawing/2014/main" id="{26F9598E-A85F-12CE-D3D1-3918D1011474}"/>
              </a:ext>
            </a:extLst>
          </p:cNvPr>
          <p:cNvSpPr/>
          <p:nvPr/>
        </p:nvSpPr>
        <p:spPr>
          <a:xfrm>
            <a:off x="863602" y="4474287"/>
            <a:ext cx="2149937" cy="238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ts val="1875"/>
              </a:lnSpc>
              <a:buNone/>
            </a:pPr>
            <a:r>
              <a:rPr lang="en-US" sz="1600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Geologica" pitchFamily="34" charset="-122"/>
                <a:cs typeface="Arial" panose="020B0604020202020204" pitchFamily="34" charset="0"/>
              </a:rPr>
              <a:t>+7 (391) 275-53-53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15">
            <a:extLst>
              <a:ext uri="{FF2B5EF4-FFF2-40B4-BE49-F238E27FC236}">
                <a16:creationId xmlns:a16="http://schemas.microsoft.com/office/drawing/2014/main" id="{EBFF3F9A-5955-77AD-AC04-292E5A99E0D8}"/>
              </a:ext>
            </a:extLst>
          </p:cNvPr>
          <p:cNvSpPr/>
          <p:nvPr/>
        </p:nvSpPr>
        <p:spPr>
          <a:xfrm>
            <a:off x="4171370" y="4212350"/>
            <a:ext cx="904592" cy="166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ts val="1313"/>
              </a:lnSpc>
              <a:buNone/>
            </a:pPr>
            <a:r>
              <a:rPr lang="en-US" sz="160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Geologica" pitchFamily="34" charset="-122"/>
                <a:cs typeface="Arial" panose="020B0604020202020204" pitchFamily="34" charset="0"/>
              </a:rPr>
              <a:t>Email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16">
            <a:extLst>
              <a:ext uri="{FF2B5EF4-FFF2-40B4-BE49-F238E27FC236}">
                <a16:creationId xmlns:a16="http://schemas.microsoft.com/office/drawing/2014/main" id="{53F2F525-85BC-B2F7-5B55-C2D7F72FBC86}"/>
              </a:ext>
            </a:extLst>
          </p:cNvPr>
          <p:cNvSpPr/>
          <p:nvPr/>
        </p:nvSpPr>
        <p:spPr>
          <a:xfrm>
            <a:off x="3706234" y="4474287"/>
            <a:ext cx="1834865" cy="238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ts val="1875"/>
              </a:lnSpc>
              <a:buNone/>
            </a:pPr>
            <a:r>
              <a:rPr lang="en-US" sz="1600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Geologica" pitchFamily="34" charset="-122"/>
                <a:cs typeface="Arial" panose="020B0604020202020204" pitchFamily="34" charset="0"/>
              </a:rPr>
              <a:t>info@krasplat.ru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13">
            <a:extLst>
              <a:ext uri="{FF2B5EF4-FFF2-40B4-BE49-F238E27FC236}">
                <a16:creationId xmlns:a16="http://schemas.microsoft.com/office/drawing/2014/main" id="{CD0B6DB6-D13C-6A7A-A2C7-588F60732950}"/>
              </a:ext>
            </a:extLst>
          </p:cNvPr>
          <p:cNvSpPr/>
          <p:nvPr/>
        </p:nvSpPr>
        <p:spPr>
          <a:xfrm>
            <a:off x="6737179" y="4212350"/>
            <a:ext cx="904593" cy="166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ts val="1313"/>
              </a:lnSpc>
              <a:buNone/>
            </a:pPr>
            <a:r>
              <a:rPr lang="en-US" sz="1600" b="1" dirty="0" err="1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Geologica" pitchFamily="34" charset="-122"/>
                <a:cs typeface="Arial" panose="020B0604020202020204" pitchFamily="34" charset="0"/>
              </a:rPr>
              <a:t>Сайт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4">
            <a:extLst>
              <a:ext uri="{FF2B5EF4-FFF2-40B4-BE49-F238E27FC236}">
                <a16:creationId xmlns:a16="http://schemas.microsoft.com/office/drawing/2014/main" id="{61D6A003-A79C-0A64-110D-ABCA4AEE91BC}"/>
              </a:ext>
            </a:extLst>
          </p:cNvPr>
          <p:cNvSpPr/>
          <p:nvPr/>
        </p:nvSpPr>
        <p:spPr>
          <a:xfrm>
            <a:off x="6240142" y="4474287"/>
            <a:ext cx="1898666" cy="238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ts val="1875"/>
              </a:lnSpc>
              <a:buNone/>
            </a:pPr>
            <a:r>
              <a:rPr lang="en-US" sz="1600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Geologica" pitchFamily="34" charset="-122"/>
                <a:cs typeface="Arial" panose="020B0604020202020204" pitchFamily="34" charset="0"/>
              </a:rPr>
              <a:t>www.oplat.online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58">
            <a:extLst>
              <a:ext uri="{FF2B5EF4-FFF2-40B4-BE49-F238E27FC236}">
                <a16:creationId xmlns:a16="http://schemas.microsoft.com/office/drawing/2014/main" id="{E978ABB7-5724-C2CA-1BEA-080C45EF9331}"/>
              </a:ext>
            </a:extLst>
          </p:cNvPr>
          <p:cNvSpPr/>
          <p:nvPr/>
        </p:nvSpPr>
        <p:spPr>
          <a:xfrm>
            <a:off x="395790" y="476250"/>
            <a:ext cx="8352420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solidFill>
                  <a:srgbClr val="000000">
                    <a:alpha val="99000"/>
                  </a:srgbClr>
                </a:solidFill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СХЕМА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59DCA-D5D9-6EDF-DE89-BE66ED875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058863"/>
            <a:ext cx="8280400" cy="35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F5C47-AB98-2EE7-AE71-F8707E186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FB41F317-5809-E728-7320-2031853394ED}"/>
              </a:ext>
            </a:extLst>
          </p:cNvPr>
          <p:cNvSpPr/>
          <p:nvPr/>
        </p:nvSpPr>
        <p:spPr>
          <a:xfrm>
            <a:off x="476250" y="1019175"/>
            <a:ext cx="8186738" cy="547688"/>
          </a:xfrm>
          <a:prstGeom prst="rect">
            <a:avLst/>
          </a:prstGeom>
          <a:noFill/>
          <a:ln/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6B634ABB-17C7-87F7-102C-15F5CC7C8DDB}"/>
              </a:ext>
            </a:extLst>
          </p:cNvPr>
          <p:cNvSpPr/>
          <p:nvPr/>
        </p:nvSpPr>
        <p:spPr>
          <a:xfrm>
            <a:off x="391726" y="476250"/>
            <a:ext cx="81867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АРМ КАССИРА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5" name="Text 9">
            <a:extLst>
              <a:ext uri="{FF2B5EF4-FFF2-40B4-BE49-F238E27FC236}">
                <a16:creationId xmlns:a16="http://schemas.microsoft.com/office/drawing/2014/main" id="{05C73247-6C82-8FFD-565F-3CCAB015997D}"/>
              </a:ext>
            </a:extLst>
          </p:cNvPr>
          <p:cNvSpPr/>
          <p:nvPr/>
        </p:nvSpPr>
        <p:spPr>
          <a:xfrm>
            <a:off x="391726" y="1065864"/>
            <a:ext cx="4095750" cy="195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Доступные мероприятия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10">
            <a:extLst>
              <a:ext uri="{FF2B5EF4-FFF2-40B4-BE49-F238E27FC236}">
                <a16:creationId xmlns:a16="http://schemas.microsoft.com/office/drawing/2014/main" id="{A850CB72-5F0E-6663-FB8F-697B6D66BFBE}"/>
              </a:ext>
            </a:extLst>
          </p:cNvPr>
          <p:cNvSpPr/>
          <p:nvPr/>
        </p:nvSpPr>
        <p:spPr>
          <a:xfrm>
            <a:off x="391726" y="1413703"/>
            <a:ext cx="2043800" cy="9085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Кассир видит полный перечень мероприятий, загруженных в систему.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C5D55C-6D17-4754-795C-5E5BE2D2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26" y="1419225"/>
            <a:ext cx="6708474" cy="32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C6371-329E-1FBB-CEFB-9B3F53CDF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08BABDB9-BBA7-75D5-BAF6-147ED3CFAEE6}"/>
              </a:ext>
            </a:extLst>
          </p:cNvPr>
          <p:cNvSpPr/>
          <p:nvPr/>
        </p:nvSpPr>
        <p:spPr>
          <a:xfrm>
            <a:off x="476250" y="1019175"/>
            <a:ext cx="8186738" cy="547688"/>
          </a:xfrm>
          <a:prstGeom prst="rect">
            <a:avLst/>
          </a:prstGeom>
          <a:noFill/>
          <a:ln/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8D15F093-1D30-EC88-F94E-6F28D696F776}"/>
              </a:ext>
            </a:extLst>
          </p:cNvPr>
          <p:cNvSpPr/>
          <p:nvPr/>
        </p:nvSpPr>
        <p:spPr>
          <a:xfrm>
            <a:off x="403125" y="476250"/>
            <a:ext cx="81994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АРМ КАССИРА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F5D10ACE-0276-AB29-8442-B92C487E0304}"/>
              </a:ext>
            </a:extLst>
          </p:cNvPr>
          <p:cNvSpPr/>
          <p:nvPr/>
        </p:nvSpPr>
        <p:spPr>
          <a:xfrm>
            <a:off x="403126" y="1428328"/>
            <a:ext cx="1936700" cy="15307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kern="0" spc="15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разработана так, чтобы кассиру было удобно оформлять нужное количество билетов, а все размеры коньков отображались наглядно и понятно.</a:t>
            </a:r>
          </a:p>
        </p:txBody>
      </p:sp>
      <p:sp>
        <p:nvSpPr>
          <p:cNvPr id="25" name="Text 9">
            <a:extLst>
              <a:ext uri="{FF2B5EF4-FFF2-40B4-BE49-F238E27FC236}">
                <a16:creationId xmlns:a16="http://schemas.microsoft.com/office/drawing/2014/main" id="{53616C2F-5821-A0DE-0525-438229F9933C}"/>
              </a:ext>
            </a:extLst>
          </p:cNvPr>
          <p:cNvSpPr/>
          <p:nvPr/>
        </p:nvSpPr>
        <p:spPr>
          <a:xfrm>
            <a:off x="403124" y="1065279"/>
            <a:ext cx="5573813" cy="195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Выбор билетов, размеров коньков и дополнительных услуг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12758A-0D55-AF30-3A19-69AE75935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826" y="1434111"/>
            <a:ext cx="6804174" cy="32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D34BE-3A0D-9AE2-534A-632B6D677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6ECACAB8-3751-285F-91BD-E5D4C820BA7D}"/>
              </a:ext>
            </a:extLst>
          </p:cNvPr>
          <p:cNvSpPr/>
          <p:nvPr/>
        </p:nvSpPr>
        <p:spPr>
          <a:xfrm>
            <a:off x="476250" y="1019175"/>
            <a:ext cx="8186738" cy="547688"/>
          </a:xfrm>
          <a:prstGeom prst="rect">
            <a:avLst/>
          </a:prstGeom>
          <a:noFill/>
          <a:ln/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A5F037F0-2672-1CEC-A714-87499FC3816E}"/>
              </a:ext>
            </a:extLst>
          </p:cNvPr>
          <p:cNvSpPr/>
          <p:nvPr/>
        </p:nvSpPr>
        <p:spPr>
          <a:xfrm>
            <a:off x="403125" y="476250"/>
            <a:ext cx="81994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АРМ КАССИРА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05787365-A054-1294-43C0-960325016107}"/>
              </a:ext>
            </a:extLst>
          </p:cNvPr>
          <p:cNvSpPr/>
          <p:nvPr/>
        </p:nvSpPr>
        <p:spPr>
          <a:xfrm>
            <a:off x="403126" y="1428328"/>
            <a:ext cx="1761666" cy="15307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kern="0" spc="15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позволяет настраивать льготы для разных категорий посетителей.</a:t>
            </a:r>
          </a:p>
        </p:txBody>
      </p:sp>
      <p:sp>
        <p:nvSpPr>
          <p:cNvPr id="25" name="Text 9">
            <a:extLst>
              <a:ext uri="{FF2B5EF4-FFF2-40B4-BE49-F238E27FC236}">
                <a16:creationId xmlns:a16="http://schemas.microsoft.com/office/drawing/2014/main" id="{C1BAA374-F664-9C90-291C-1413AB458B70}"/>
              </a:ext>
            </a:extLst>
          </p:cNvPr>
          <p:cNvSpPr/>
          <p:nvPr/>
        </p:nvSpPr>
        <p:spPr>
          <a:xfrm>
            <a:off x="403125" y="1065279"/>
            <a:ext cx="4095750" cy="195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Категории льготности граждан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532AFA-9404-BD1E-1792-002D83EE1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792" y="1419225"/>
            <a:ext cx="6815696" cy="33169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970D3EB-6328-9259-65BB-2C0C1D146575}"/>
              </a:ext>
            </a:extLst>
          </p:cNvPr>
          <p:cNvSpPr/>
          <p:nvPr/>
        </p:nvSpPr>
        <p:spPr>
          <a:xfrm>
            <a:off x="7722630" y="1966913"/>
            <a:ext cx="1421370" cy="16097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9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3B1CD-5300-8355-EF0E-E2A27FE85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858C04E9-EB6D-9432-41D7-0C2E53B73132}"/>
              </a:ext>
            </a:extLst>
          </p:cNvPr>
          <p:cNvSpPr/>
          <p:nvPr/>
        </p:nvSpPr>
        <p:spPr>
          <a:xfrm>
            <a:off x="476250" y="1019175"/>
            <a:ext cx="8186738" cy="547688"/>
          </a:xfrm>
          <a:prstGeom prst="rect">
            <a:avLst/>
          </a:prstGeom>
          <a:noFill/>
          <a:ln/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3D6F3213-4EA3-4695-B886-E523D7225237}"/>
              </a:ext>
            </a:extLst>
          </p:cNvPr>
          <p:cNvSpPr/>
          <p:nvPr/>
        </p:nvSpPr>
        <p:spPr>
          <a:xfrm>
            <a:off x="403125" y="476250"/>
            <a:ext cx="81994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АРМ КАССИРА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C5972352-2297-0B0E-12D0-ECAD19DAC633}"/>
              </a:ext>
            </a:extLst>
          </p:cNvPr>
          <p:cNvSpPr/>
          <p:nvPr/>
        </p:nvSpPr>
        <p:spPr>
          <a:xfrm>
            <a:off x="403125" y="1428328"/>
            <a:ext cx="2620293" cy="21702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kern="0" spc="15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Кассир выдает посетителю черно-белый билет на вход или прокат коньков. </a:t>
            </a:r>
          </a:p>
          <a:p>
            <a:pPr marL="0" indent="0" algn="l">
              <a:buNone/>
            </a:pPr>
            <a:endParaRPr lang="ru-RU" sz="1100" kern="0" spc="15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Электронный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билет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включает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: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SzPct val="100000"/>
              <a:buChar char="•"/>
            </a:pP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Уникальный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QR-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код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SzPct val="100000"/>
              <a:buChar char="•"/>
            </a:pP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Название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мероприятия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SzPct val="100000"/>
              <a:buChar char="•"/>
            </a:pP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Дата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,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время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и 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место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проведения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SzPct val="100000"/>
              <a:buChar char="•"/>
            </a:pP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Тип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 </a:t>
            </a:r>
            <a:r>
              <a:rPr lang="en-US" sz="1100" dirty="0" err="1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билета</a:t>
            </a:r>
            <a:r>
              <a:rPr lang="en-US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 (</a:t>
            </a:r>
            <a:r>
              <a:rPr lang="ru-RU" sz="1100" dirty="0">
                <a:solidFill>
                  <a:srgbClr val="000000">
                    <a:alpha val="99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eologica" pitchFamily="34" charset="-120"/>
              </a:rPr>
              <a:t>взрослый / детский) или размер и тип коньков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 9">
            <a:extLst>
              <a:ext uri="{FF2B5EF4-FFF2-40B4-BE49-F238E27FC236}">
                <a16:creationId xmlns:a16="http://schemas.microsoft.com/office/drawing/2014/main" id="{F4941BC9-5A17-55B3-4C26-06EF7C9F2072}"/>
              </a:ext>
            </a:extLst>
          </p:cNvPr>
          <p:cNvSpPr/>
          <p:nvPr/>
        </p:nvSpPr>
        <p:spPr>
          <a:xfrm>
            <a:off x="403125" y="1065279"/>
            <a:ext cx="4095750" cy="195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Билет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7A24F4-376C-74D6-B306-E363C3368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619" y="0"/>
            <a:ext cx="18989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8D1DA-BA59-7C53-8C65-881A9DFCD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EFD19C8B-F4F4-4628-274E-449C23BACFF6}"/>
              </a:ext>
            </a:extLst>
          </p:cNvPr>
          <p:cNvSpPr/>
          <p:nvPr/>
        </p:nvSpPr>
        <p:spPr>
          <a:xfrm>
            <a:off x="476250" y="1019175"/>
            <a:ext cx="8186738" cy="547688"/>
          </a:xfrm>
          <a:prstGeom prst="rect">
            <a:avLst/>
          </a:prstGeom>
          <a:noFill/>
          <a:ln/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4A6364D0-B839-FC51-556A-343C83AFE499}"/>
              </a:ext>
            </a:extLst>
          </p:cNvPr>
          <p:cNvSpPr/>
          <p:nvPr/>
        </p:nvSpPr>
        <p:spPr>
          <a:xfrm>
            <a:off x="399155" y="476250"/>
            <a:ext cx="81994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АРМ КАССИРА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DA10F2C8-A8E4-01DE-5B7A-DDA4BC3F551D}"/>
              </a:ext>
            </a:extLst>
          </p:cNvPr>
          <p:cNvSpPr/>
          <p:nvPr/>
        </p:nvSpPr>
        <p:spPr>
          <a:xfrm>
            <a:off x="399156" y="1430616"/>
            <a:ext cx="2264844" cy="274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00" kern="0" spc="15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Доступна полная статистика по проданным билетам с возможностью экспорта данных в Excel.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9">
            <a:extLst>
              <a:ext uri="{FF2B5EF4-FFF2-40B4-BE49-F238E27FC236}">
                <a16:creationId xmlns:a16="http://schemas.microsoft.com/office/drawing/2014/main" id="{6D93CC9C-D45F-4450-3FB1-399DCA6434C7}"/>
              </a:ext>
            </a:extLst>
          </p:cNvPr>
          <p:cNvSpPr/>
          <p:nvPr/>
        </p:nvSpPr>
        <p:spPr>
          <a:xfrm>
            <a:off x="399155" y="1065252"/>
            <a:ext cx="4095750" cy="195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Статистика по проданным билетам 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6B530E-F920-AC1A-71BA-0E9156D3A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00" y="1419225"/>
            <a:ext cx="6480000" cy="334495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3924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476250" y="1019175"/>
            <a:ext cx="4767263" cy="547688"/>
          </a:xfrm>
          <a:prstGeom prst="rect">
            <a:avLst/>
          </a:prstGeom>
          <a:noFill/>
          <a:ln/>
        </p:spPr>
      </p:sp>
      <p:sp>
        <p:nvSpPr>
          <p:cNvPr id="20" name="Text 4"/>
          <p:cNvSpPr/>
          <p:nvPr/>
        </p:nvSpPr>
        <p:spPr>
          <a:xfrm>
            <a:off x="399410" y="476250"/>
            <a:ext cx="8186738" cy="404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170"/>
              </a:lnSpc>
              <a:buNone/>
            </a:pPr>
            <a:r>
              <a:rPr lang="ru-RU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САЙТ </a:t>
            </a:r>
            <a:r>
              <a:rPr lang="en-US" sz="2700" b="1" dirty="0"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OPLAT.ONLINE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3" name="Text 7"/>
          <p:cNvSpPr/>
          <p:nvPr/>
        </p:nvSpPr>
        <p:spPr>
          <a:xfrm>
            <a:off x="399410" y="1065279"/>
            <a:ext cx="5224463" cy="195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b="1" kern="0" spc="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Выбор площадки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8"/>
          <p:cNvSpPr/>
          <p:nvPr/>
        </p:nvSpPr>
        <p:spPr>
          <a:xfrm>
            <a:off x="399410" y="1419225"/>
            <a:ext cx="2223140" cy="1127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1100" kern="0" spc="19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первом этапе пользователю предстоит выбрать площадку, которую он хочет посетить. 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4B7D43-2520-1D49-54E1-A1B1EE4ED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0" y="1419225"/>
            <a:ext cx="6521450" cy="3277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1051</Words>
  <Application>Microsoft Office PowerPoint</Application>
  <PresentationFormat>Экран (16:9)</PresentationFormat>
  <Paragraphs>188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79029903653</cp:lastModifiedBy>
  <cp:revision>32</cp:revision>
  <dcterms:created xsi:type="dcterms:W3CDTF">2025-04-11T13:53:08Z</dcterms:created>
  <dcterms:modified xsi:type="dcterms:W3CDTF">2025-07-31T09:12:43Z</dcterms:modified>
</cp:coreProperties>
</file>